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76" r:id="rId2"/>
    <p:sldId id="256" r:id="rId3"/>
    <p:sldId id="257" r:id="rId4"/>
    <p:sldId id="258" r:id="rId5"/>
    <p:sldId id="260" r:id="rId6"/>
    <p:sldId id="261" r:id="rId7"/>
    <p:sldId id="262" r:id="rId8"/>
    <p:sldId id="278" r:id="rId9"/>
    <p:sldId id="277" r:id="rId10"/>
    <p:sldId id="272" r:id="rId11"/>
  </p:sldIdLst>
  <p:sldSz cx="9144000" cy="5143500" type="screen16x9"/>
  <p:notesSz cx="6858000" cy="9144000"/>
  <p:embeddedFontLst>
    <p:embeddedFont>
      <p:font typeface="Abadi" panose="020B0604020104020204" pitchFamily="34" charset="0"/>
      <p:regular r:id="rId14"/>
      <p:bold r:id="rId15"/>
    </p:embeddedFont>
    <p:embeddedFont>
      <p:font typeface="Aptos Narrow" panose="020B0004020202020204" pitchFamily="34" charset="0"/>
      <p:regular r:id="rId16"/>
      <p:bold r:id="rId17"/>
    </p:embeddedFont>
    <p:embeddedFont>
      <p:font typeface="Arial Nova" panose="020B0504020202020204" pitchFamily="34" charset="0"/>
      <p:regular r:id="rId18"/>
      <p:bold r:id="rId19"/>
      <p:italic r:id="rId20"/>
      <p:boldItalic r:id="rId21"/>
    </p:embeddedFont>
    <p:embeddedFont>
      <p:font typeface="Bebas Neue" panose="020B0606020202050201" pitchFamily="34" charset="0"/>
      <p:regular r:id="rId22"/>
    </p:embeddedFont>
    <p:embeddedFont>
      <p:font typeface="Sora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2" roundtripDataSignature="AMtx7mjklaCVvtpHUWSNd0ixSQ+jquZ75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3799B01-314C-49CC-DB20-C95367B9D319}" name="Cristina Gutiérrez Jiménez" initials="CG" userId="S::cgutierrez@freepikco.onmicrosoft.com::9b066b6f-0938-49e6-9aab-2bba891a0f35" providerId="AD"/>
  <p188:author id="{07507977-5039-A8F7-4EA5-74658BDCF63F}" name="jmolinos@intranet.freepikcompany.com" initials="j" userId="S-1-5-21-179105700-2695781124-4246538168-241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667EF1"/>
    <a:srgbClr val="000000"/>
    <a:srgbClr val="2C2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DF7B9C-EBDF-46A0-83E7-B09A4955A7FC}">
  <a:tblStyle styleId="{A6DF7B9C-EBDF-46A0-83E7-B09A4955A7F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712" autoAdjust="0"/>
  </p:normalViewPr>
  <p:slideViewPr>
    <p:cSldViewPr snapToGrid="0" showGuides="1">
      <p:cViewPr varScale="1">
        <p:scale>
          <a:sx n="92" d="100"/>
          <a:sy n="92" d="100"/>
        </p:scale>
        <p:origin x="1147" y="29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72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7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E31DFB-DBB3-AA60-7A6C-2A4A2F7F6E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449E5-1312-2FA6-E29F-1F0F0D3CA9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96FE1-22E7-4AE4-8C76-B00C76814543}" type="datetimeFigureOut">
              <a:rPr lang="es-ES" smtClean="0"/>
              <a:t>30/11/2025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D1F64-243D-6721-A717-7011DEE7402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0932CC-B4C6-2646-5100-DF9301D2DF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FACC9-2CF6-473D-A817-FB7A158223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4397952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5487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7615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ctrTitle"/>
          </p:nvPr>
        </p:nvSpPr>
        <p:spPr>
          <a:xfrm>
            <a:off x="4572000" y="1703437"/>
            <a:ext cx="3848100" cy="11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4800">
                <a:solidFill>
                  <a:schemeClr val="bg2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15"/>
          <p:cNvSpPr txBox="1">
            <a:spLocks noGrp="1"/>
          </p:cNvSpPr>
          <p:nvPr>
            <p:ph type="subTitle" idx="1"/>
          </p:nvPr>
        </p:nvSpPr>
        <p:spPr>
          <a:xfrm>
            <a:off x="4572000" y="2893255"/>
            <a:ext cx="3848100" cy="351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bg2"/>
                </a:solidFill>
                <a:latin typeface="Arial Nova" panose="020F0502020204030204" pitchFamily="34" charset="0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Table of contents">
    <p:bg>
      <p:bgPr>
        <a:solidFill>
          <a:schemeClr val="bg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17"/>
          <p:cNvSpPr txBox="1">
            <a:spLocks noGrp="1"/>
          </p:cNvSpPr>
          <p:nvPr>
            <p:ph type="body" idx="1"/>
          </p:nvPr>
        </p:nvSpPr>
        <p:spPr>
          <a:xfrm>
            <a:off x="1773778" y="2296552"/>
            <a:ext cx="2550242" cy="52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 Nova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2"/>
          </p:nvPr>
        </p:nvSpPr>
        <p:spPr>
          <a:xfrm>
            <a:off x="1773778" y="1527393"/>
            <a:ext cx="2550242" cy="78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4" name="Google Shape;24;p17"/>
          <p:cNvSpPr txBox="1">
            <a:spLocks noGrp="1"/>
          </p:cNvSpPr>
          <p:nvPr>
            <p:ph type="body" idx="3"/>
          </p:nvPr>
        </p:nvSpPr>
        <p:spPr>
          <a:xfrm>
            <a:off x="853884" y="1711688"/>
            <a:ext cx="785424" cy="529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4"/>
          </p:nvPr>
        </p:nvSpPr>
        <p:spPr>
          <a:xfrm>
            <a:off x="5734151" y="2296552"/>
            <a:ext cx="2550242" cy="52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 Nova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5"/>
          </p:nvPr>
        </p:nvSpPr>
        <p:spPr>
          <a:xfrm>
            <a:off x="5734153" y="1527394"/>
            <a:ext cx="2550242" cy="78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6"/>
          </p:nvPr>
        </p:nvSpPr>
        <p:spPr>
          <a:xfrm>
            <a:off x="4834213" y="1712700"/>
            <a:ext cx="765470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7"/>
          </p:nvPr>
        </p:nvSpPr>
        <p:spPr>
          <a:xfrm>
            <a:off x="5734151" y="3893717"/>
            <a:ext cx="2550242" cy="548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 Nova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8"/>
          </p:nvPr>
        </p:nvSpPr>
        <p:spPr>
          <a:xfrm>
            <a:off x="5734151" y="3164560"/>
            <a:ext cx="2550242" cy="781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0" name="Google Shape;30;p17"/>
          <p:cNvSpPr txBox="1">
            <a:spLocks noGrp="1"/>
          </p:cNvSpPr>
          <p:nvPr>
            <p:ph type="body" idx="9"/>
          </p:nvPr>
        </p:nvSpPr>
        <p:spPr>
          <a:xfrm>
            <a:off x="4834211" y="3346890"/>
            <a:ext cx="765470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3"/>
          </p:nvPr>
        </p:nvSpPr>
        <p:spPr>
          <a:xfrm>
            <a:off x="1773778" y="3893716"/>
            <a:ext cx="2550242" cy="548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 Nova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14"/>
          </p:nvPr>
        </p:nvSpPr>
        <p:spPr>
          <a:xfrm>
            <a:off x="1773778" y="3164559"/>
            <a:ext cx="2550242" cy="781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3" name="Google Shape;33;p17"/>
          <p:cNvSpPr txBox="1">
            <a:spLocks noGrp="1"/>
          </p:cNvSpPr>
          <p:nvPr>
            <p:ph type="body" idx="15"/>
          </p:nvPr>
        </p:nvSpPr>
        <p:spPr>
          <a:xfrm>
            <a:off x="853884" y="3349865"/>
            <a:ext cx="785424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bg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1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1"/>
          </p:nvPr>
        </p:nvSpPr>
        <p:spPr>
          <a:xfrm>
            <a:off x="723901" y="3078954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Arial Nova" panose="020F050202020403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2"/>
          </p:nvPr>
        </p:nvSpPr>
        <p:spPr>
          <a:xfrm>
            <a:off x="3306099" y="3078954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Arial Nova" panose="020F050202020403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3"/>
          </p:nvPr>
        </p:nvSpPr>
        <p:spPr>
          <a:xfrm>
            <a:off x="723901" y="2686471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4"/>
          </p:nvPr>
        </p:nvSpPr>
        <p:spPr>
          <a:xfrm>
            <a:off x="3306098" y="2684793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3" name="Google Shape;53;p21"/>
          <p:cNvSpPr txBox="1">
            <a:spLocks noGrp="1"/>
          </p:cNvSpPr>
          <p:nvPr>
            <p:ph type="body" idx="5"/>
          </p:nvPr>
        </p:nvSpPr>
        <p:spPr>
          <a:xfrm>
            <a:off x="5888296" y="3078953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Arial Nova" panose="020F050202020403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4" name="Google Shape;54;p21"/>
          <p:cNvSpPr txBox="1">
            <a:spLocks noGrp="1"/>
          </p:cNvSpPr>
          <p:nvPr>
            <p:ph type="body" idx="6"/>
          </p:nvPr>
        </p:nvSpPr>
        <p:spPr>
          <a:xfrm>
            <a:off x="5888297" y="2680643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8;p21">
            <a:extLst>
              <a:ext uri="{FF2B5EF4-FFF2-40B4-BE49-F238E27FC236}">
                <a16:creationId xmlns:a16="http://schemas.microsoft.com/office/drawing/2014/main" id="{610FF660-843B-830C-355D-5F88BC8AC7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13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2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874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694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598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obj">
  <p:cSld name="Title and body">
    <p:bg>
      <p:bgPr>
        <a:solidFill>
          <a:schemeClr val="bg2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6" name="Google Shape;16;p16"/>
          <p:cNvSpPr txBox="1">
            <a:spLocks noGrp="1"/>
          </p:cNvSpPr>
          <p:nvPr>
            <p:ph type="body" idx="1"/>
          </p:nvPr>
        </p:nvSpPr>
        <p:spPr>
          <a:xfrm>
            <a:off x="723900" y="1288269"/>
            <a:ext cx="7696200" cy="330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tx1"/>
                </a:solidFill>
                <a:latin typeface="Arial Nova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bg>
      <p:bgPr>
        <a:solidFill>
          <a:schemeClr val="bg2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723900" y="2115623"/>
            <a:ext cx="3322390" cy="213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Arial Nova" panose="020F050202020403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4755129" y="2115623"/>
            <a:ext cx="3322386" cy="213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Arial Nova" panose="020F050202020403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4" name="Google Shape;44;p20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8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5" name="Google Shape;45;p20"/>
          <p:cNvSpPr txBox="1">
            <a:spLocks noGrp="1"/>
          </p:cNvSpPr>
          <p:nvPr>
            <p:ph type="body" idx="3"/>
          </p:nvPr>
        </p:nvSpPr>
        <p:spPr>
          <a:xfrm>
            <a:off x="723900" y="1723141"/>
            <a:ext cx="3322390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4"/>
          </p:nvPr>
        </p:nvSpPr>
        <p:spPr>
          <a:xfrm>
            <a:off x="4755129" y="1723141"/>
            <a:ext cx="332238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bg2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3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68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 column text">
    <p:bg>
      <p:bgPr>
        <a:solidFill>
          <a:schemeClr val="bg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body" idx="1"/>
          </p:nvPr>
        </p:nvSpPr>
        <p:spPr>
          <a:xfrm>
            <a:off x="723900" y="1613334"/>
            <a:ext cx="4224183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Arial Nova" panose="020F0502020204030204" pitchFamily="34" charset="0"/>
              </a:defRPr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0" name="Google Shape;40;p19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49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>
            <a:spLocks noGrp="1"/>
          </p:cNvSpPr>
          <p:nvPr>
            <p:ph type="title"/>
          </p:nvPr>
        </p:nvSpPr>
        <p:spPr>
          <a:xfrm>
            <a:off x="723900" y="1325526"/>
            <a:ext cx="7696200" cy="2574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2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6"/>
          <p:cNvSpPr txBox="1">
            <a:spLocks noGrp="1"/>
          </p:cNvSpPr>
          <p:nvPr>
            <p:ph type="title"/>
          </p:nvPr>
        </p:nvSpPr>
        <p:spPr>
          <a:xfrm>
            <a:off x="723900" y="3844151"/>
            <a:ext cx="7696199" cy="7468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bg2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bg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7"/>
          <p:cNvSpPr txBox="1">
            <a:spLocks noGrp="1"/>
          </p:cNvSpPr>
          <p:nvPr>
            <p:ph type="title"/>
          </p:nvPr>
        </p:nvSpPr>
        <p:spPr>
          <a:xfrm>
            <a:off x="723900" y="1543455"/>
            <a:ext cx="7696200" cy="1307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>
                <a:solidFill>
                  <a:schemeClr val="bg1"/>
                </a:solidFill>
                <a:latin typeface="Abadi" panose="020B0604020104020204" pitchFamily="34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1"/>
          </p:nvPr>
        </p:nvSpPr>
        <p:spPr>
          <a:xfrm>
            <a:off x="723900" y="2850609"/>
            <a:ext cx="7696200" cy="495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tx1"/>
                </a:solidFill>
                <a:latin typeface="Arial Nova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451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E8A828-225D-A17D-2193-919821C30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52451"/>
            <a:ext cx="7696200" cy="560732"/>
          </a:xfrm>
          <a:prstGeom prst="rect">
            <a:avLst/>
          </a:prstGeom>
        </p:spPr>
        <p:txBody>
          <a:bodyPr vert="horz" lIns="36000" tIns="36000" rIns="36000" bIns="36000" rtlCol="0" anchor="t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21E021-4DD6-BC25-96F6-228BE5876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900" y="1451429"/>
            <a:ext cx="7696200" cy="3139621"/>
          </a:xfrm>
          <a:prstGeom prst="rect">
            <a:avLst/>
          </a:prstGeom>
        </p:spPr>
        <p:txBody>
          <a:bodyPr vert="horz" lIns="36000" tIns="36000" rIns="36000" bIns="36000" rtlCol="0" anchor="t">
            <a:no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7" r:id="rId4"/>
    <p:sldLayoutId id="2147483653" r:id="rId5"/>
    <p:sldLayoutId id="2147483659" r:id="rId6"/>
    <p:sldLayoutId id="2147483660" r:id="rId7"/>
    <p:sldLayoutId id="2147483661" r:id="rId8"/>
    <p:sldLayoutId id="2147483667" r:id="rId9"/>
    <p:sldLayoutId id="2147483651" r:id="rId10"/>
    <p:sldLayoutId id="2147483655" r:id="rId11"/>
    <p:sldLayoutId id="2147483663" r:id="rId12"/>
    <p:sldLayoutId id="2147483668" r:id="rId13"/>
    <p:sldLayoutId id="2147483669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500" b="1" i="0" u="none" strike="noStrike" cap="none">
          <a:solidFill>
            <a:schemeClr val="bg2"/>
          </a:solidFill>
          <a:latin typeface="Abadi" panose="020B0604020104020204" pitchFamily="34" charset="0"/>
          <a:ea typeface="Abadi" panose="020B0604020104020204" pitchFamily="34" charset="0"/>
          <a:cs typeface="Sora SemiBold" panose="020B060402020202020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0" marR="0" lvl="0" indent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bg2"/>
          </a:solidFill>
          <a:latin typeface="Arial Nova" panose="020F0502020204030204" pitchFamily="34" charset="0"/>
          <a:ea typeface="Lato" panose="020F0502020204030203" pitchFamily="34" charset="0"/>
          <a:cs typeface="Lato" panose="020F0502020204030203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3.sv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svg"/><Relationship Id="rId11" Type="http://schemas.openxmlformats.org/officeDocument/2006/relationships/image" Target="../media/image21.png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3.sv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svg"/><Relationship Id="rId5" Type="http://schemas.openxmlformats.org/officeDocument/2006/relationships/image" Target="../media/image17.png"/><Relationship Id="rId4" Type="http://schemas.openxmlformats.org/officeDocument/2006/relationships/image" Target="../media/image3.sv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svg"/><Relationship Id="rId5" Type="http://schemas.openxmlformats.org/officeDocument/2006/relationships/image" Target="../media/image17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svg"/><Relationship Id="rId5" Type="http://schemas.openxmlformats.org/officeDocument/2006/relationships/image" Target="../media/image17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 txBox="1">
            <a:spLocks noGrp="1"/>
          </p:cNvSpPr>
          <p:nvPr>
            <p:ph type="ctrTitle"/>
          </p:nvPr>
        </p:nvSpPr>
        <p:spPr>
          <a:xfrm>
            <a:off x="1001447" y="1292173"/>
            <a:ext cx="4175022" cy="2114551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dirty="0" err="1"/>
              <a:t>Projeto</a:t>
            </a:r>
            <a:br>
              <a:rPr lang="en-US" dirty="0"/>
            </a:br>
            <a:r>
              <a:rPr lang="en-US" dirty="0" err="1"/>
              <a:t>controle</a:t>
            </a:r>
            <a:r>
              <a:rPr lang="en-US" dirty="0"/>
              <a:t> de </a:t>
            </a:r>
            <a:r>
              <a:rPr lang="en-US" dirty="0" err="1"/>
              <a:t>ferramen</a:t>
            </a:r>
            <a:r>
              <a:rPr lang="pt-BR" dirty="0"/>
              <a:t>t</a:t>
            </a:r>
            <a:r>
              <a:rPr lang="en-US" dirty="0"/>
              <a:t>as</a:t>
            </a:r>
            <a:endParaRPr lang="en-US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5CD87F-D66E-BF4B-5281-F73CFD71EE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53533" y="640801"/>
            <a:ext cx="2574758" cy="386189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47A8B0E6-937E-B98F-A32E-B0AC0D8844F6}"/>
              </a:ext>
            </a:extLst>
          </p:cNvPr>
          <p:cNvGrpSpPr/>
          <p:nvPr/>
        </p:nvGrpSpPr>
        <p:grpSpPr>
          <a:xfrm>
            <a:off x="-258098" y="4502697"/>
            <a:ext cx="2384519" cy="706202"/>
            <a:chOff x="-258098" y="4115513"/>
            <a:chExt cx="3691861" cy="1093386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FFDB74C9-0552-6BF3-61E7-68BCD0CD0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C09D1F14-185E-8EA4-05BF-B3E09A528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D4743024-F71C-1C4D-0063-EAC7C7F3C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FEBC4B-F09E-30D0-FF88-0606D4098A72}"/>
              </a:ext>
            </a:extLst>
          </p:cNvPr>
          <p:cNvGrpSpPr/>
          <p:nvPr/>
        </p:nvGrpSpPr>
        <p:grpSpPr>
          <a:xfrm>
            <a:off x="8703580" y="-279249"/>
            <a:ext cx="542329" cy="1840100"/>
            <a:chOff x="8405486" y="-381319"/>
            <a:chExt cx="840423" cy="2851520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A6808DD8-1EAB-F902-F0BA-1CDBCBFD0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405486" y="0"/>
              <a:ext cx="738514" cy="2470201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DFA0E1AB-B555-D73A-D828-CA6E04861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695236" y="1"/>
              <a:ext cx="448764" cy="1747400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5897D42F-585E-8794-8893-333986521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8853251" y="-381319"/>
              <a:ext cx="392658" cy="12838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108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0CA8E3-6B3D-69F6-4CBC-BCCC1A90A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949" y="1596920"/>
            <a:ext cx="3724102" cy="1068510"/>
          </a:xfrm>
        </p:spPr>
        <p:txBody>
          <a:bodyPr/>
          <a:lstStyle/>
          <a:p>
            <a:r>
              <a:rPr lang="en-US" sz="6600" noProof="0" dirty="0" err="1"/>
              <a:t>Obrigado</a:t>
            </a:r>
            <a:r>
              <a:rPr lang="en-US" sz="6600" noProof="0" dirty="0"/>
              <a:t>!</a:t>
            </a:r>
          </a:p>
        </p:txBody>
      </p:sp>
      <p:grpSp>
        <p:nvGrpSpPr>
          <p:cNvPr id="2" name="Group 19">
            <a:extLst>
              <a:ext uri="{FF2B5EF4-FFF2-40B4-BE49-F238E27FC236}">
                <a16:creationId xmlns:a16="http://schemas.microsoft.com/office/drawing/2014/main" id="{B0CBD386-8A1E-5721-CBD5-A9F58C5F4C38}"/>
              </a:ext>
            </a:extLst>
          </p:cNvPr>
          <p:cNvGrpSpPr/>
          <p:nvPr/>
        </p:nvGrpSpPr>
        <p:grpSpPr>
          <a:xfrm rot="234528" flipH="1">
            <a:off x="-1454879" y="4249320"/>
            <a:ext cx="7329594" cy="1153902"/>
            <a:chOff x="6833681" y="4319359"/>
            <a:chExt cx="3225252" cy="887288"/>
          </a:xfrm>
        </p:grpSpPr>
        <p:pic>
          <p:nvPicPr>
            <p:cNvPr id="3" name="Graphic 20">
              <a:extLst>
                <a:ext uri="{FF2B5EF4-FFF2-40B4-BE49-F238E27FC236}">
                  <a16:creationId xmlns:a16="http://schemas.microsoft.com/office/drawing/2014/main" id="{87A5CA4A-11C0-EAAF-E582-55C6D5F2B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6833681" y="4319359"/>
              <a:ext cx="2724237" cy="815572"/>
            </a:xfrm>
            <a:prstGeom prst="rect">
              <a:avLst/>
            </a:prstGeom>
          </p:spPr>
        </p:pic>
        <p:pic>
          <p:nvPicPr>
            <p:cNvPr id="5" name="Graphic 21">
              <a:extLst>
                <a:ext uri="{FF2B5EF4-FFF2-40B4-BE49-F238E27FC236}">
                  <a16:creationId xmlns:a16="http://schemas.microsoft.com/office/drawing/2014/main" id="{85F7D5D8-EFC1-8E10-1D74-3324DC3D5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6" name="Graphic 22">
              <a:extLst>
                <a:ext uri="{FF2B5EF4-FFF2-40B4-BE49-F238E27FC236}">
                  <a16:creationId xmlns:a16="http://schemas.microsoft.com/office/drawing/2014/main" id="{151C1807-915C-AAF6-2FAB-C7BBCA503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389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23BA069-B8CB-3BA1-308F-BCADDAB609D3}"/>
              </a:ext>
            </a:extLst>
          </p:cNvPr>
          <p:cNvGrpSpPr/>
          <p:nvPr/>
        </p:nvGrpSpPr>
        <p:grpSpPr>
          <a:xfrm>
            <a:off x="-258098" y="4115513"/>
            <a:ext cx="3691861" cy="1093386"/>
            <a:chOff x="-258098" y="4115513"/>
            <a:chExt cx="3691861" cy="1093386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CA02A2D1-2990-1FBE-B22E-F0B7A8902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C6DE0FF-9381-0776-6E49-EA9888BD3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1B0FB0BC-0528-DD8D-B5C0-EC95D420A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sp>
        <p:nvSpPr>
          <p:cNvPr id="77" name="Google Shape;77;p1"/>
          <p:cNvSpPr txBox="1">
            <a:spLocks noGrp="1"/>
          </p:cNvSpPr>
          <p:nvPr>
            <p:ph type="ctrTitle"/>
          </p:nvPr>
        </p:nvSpPr>
        <p:spPr>
          <a:xfrm>
            <a:off x="3988210" y="1292173"/>
            <a:ext cx="4175022" cy="150090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dirty="0" err="1"/>
              <a:t>Cliente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 err="1"/>
              <a:t>Aernnova</a:t>
            </a:r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81A90B-87CB-B761-1769-566DFE746EEF}"/>
              </a:ext>
            </a:extLst>
          </p:cNvPr>
          <p:cNvGrpSpPr/>
          <p:nvPr/>
        </p:nvGrpSpPr>
        <p:grpSpPr>
          <a:xfrm>
            <a:off x="8405486" y="-381319"/>
            <a:ext cx="840423" cy="2851520"/>
            <a:chOff x="8405486" y="-381319"/>
            <a:chExt cx="840423" cy="2851520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B4E0322B-7053-EC28-BC85-4CE9377F0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405486" y="0"/>
              <a:ext cx="738514" cy="2470201"/>
            </a:xfrm>
            <a:prstGeom prst="rect">
              <a:avLst/>
            </a:prstGeom>
          </p:spPr>
        </p:pic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2E8A36F8-E340-FFFA-7663-3C449987E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695236" y="1"/>
              <a:ext cx="448764" cy="1747400"/>
            </a:xfrm>
            <a:prstGeom prst="rect">
              <a:avLst/>
            </a:prstGeom>
          </p:spPr>
        </p:pic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2DA1FD6B-F889-ACF2-9AFE-2D4926EE2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8853251" y="-381319"/>
              <a:ext cx="392658" cy="1283860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820C34DC-D0B4-1729-463A-9255A475B04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00383" y="1457965"/>
            <a:ext cx="2801808" cy="180847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836D4E4-62C2-7D11-576D-072AFBAE9B7F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t="67007"/>
          <a:stretch>
            <a:fillRect/>
          </a:stretch>
        </p:blipFill>
        <p:spPr>
          <a:xfrm>
            <a:off x="500383" y="3125586"/>
            <a:ext cx="2801808" cy="154596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E7ABCE2-4007-7715-6659-ADC12BF09698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t="67007"/>
          <a:stretch>
            <a:fillRect/>
          </a:stretch>
        </p:blipFill>
        <p:spPr>
          <a:xfrm flipV="1">
            <a:off x="500383" y="743029"/>
            <a:ext cx="2801808" cy="10043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2D2F01A-1F3A-105B-3D80-DD2C135012CD}"/>
              </a:ext>
            </a:extLst>
          </p:cNvPr>
          <p:cNvGrpSpPr/>
          <p:nvPr/>
        </p:nvGrpSpPr>
        <p:grpSpPr>
          <a:xfrm rot="5551155" flipH="1">
            <a:off x="7563784" y="3693366"/>
            <a:ext cx="834234" cy="2470201"/>
            <a:chOff x="-95720" y="0"/>
            <a:chExt cx="834234" cy="2470201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8D463B9E-B508-A651-2E77-AB3138AFF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714FED35-974A-CC23-AC17-8312F4B59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804E3FC7-A82C-8A33-2AF1-F82ABB9043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85" name="Google Shape;85;p2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 err="1"/>
              <a:t>Responsabilidades</a:t>
            </a:r>
            <a:endParaRPr lang="en-US" noProof="0" dirty="0"/>
          </a:p>
        </p:txBody>
      </p:sp>
      <p:graphicFrame>
        <p:nvGraphicFramePr>
          <p:cNvPr id="2" name="Google Shape;134;p28">
            <a:extLst>
              <a:ext uri="{FF2B5EF4-FFF2-40B4-BE49-F238E27FC236}">
                <a16:creationId xmlns:a16="http://schemas.microsoft.com/office/drawing/2014/main" id="{53ADB5D5-4901-EF68-BE13-862FEBEE8E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6526447"/>
              </p:ext>
            </p:extLst>
          </p:nvPr>
        </p:nvGraphicFramePr>
        <p:xfrm>
          <a:off x="723900" y="1672738"/>
          <a:ext cx="7704000" cy="22456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8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8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sng" dirty="0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Beatriz Aparecida</a:t>
                      </a:r>
                      <a:endParaRPr sz="14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+mj-lt"/>
                          <a:ea typeface="Anaheim"/>
                          <a:cs typeface="Sora" pitchFamily="2" charset="0"/>
                          <a:sym typeface="Anaheim"/>
                        </a:rPr>
                        <a:t>Custos</a:t>
                      </a:r>
                      <a:endParaRPr sz="1400" b="1" dirty="0">
                        <a:solidFill>
                          <a:schemeClr val="dk1"/>
                        </a:solidFill>
                        <a:latin typeface="+mj-lt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sng" dirty="0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Davi Dias</a:t>
                      </a:r>
                      <a:endParaRPr sz="14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BR" sz="1400" b="1" dirty="0">
                          <a:solidFill>
                            <a:schemeClr val="dk1"/>
                          </a:solidFill>
                          <a:latin typeface="+mj-lt"/>
                          <a:ea typeface="Anaheim"/>
                          <a:cs typeface="Sora" pitchFamily="2" charset="0"/>
                          <a:sym typeface="Anaheim"/>
                        </a:rPr>
                        <a:t>Solução 1</a:t>
                      </a:r>
                      <a:endParaRPr sz="1400" b="1" dirty="0">
                        <a:solidFill>
                          <a:schemeClr val="dk1"/>
                        </a:solidFill>
                        <a:latin typeface="+mj-lt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sng" dirty="0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Lucas Matheus</a:t>
                      </a:r>
                      <a:endParaRPr sz="14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BR" sz="1400" b="1" dirty="0">
                          <a:solidFill>
                            <a:schemeClr val="dk1"/>
                          </a:solidFill>
                          <a:latin typeface="+mj-lt"/>
                          <a:ea typeface="Anaheim"/>
                          <a:cs typeface="Sora" pitchFamily="2" charset="0"/>
                          <a:sym typeface="Anaheim"/>
                        </a:rPr>
                        <a:t>Introdução</a:t>
                      </a:r>
                      <a:endParaRPr sz="1400" b="1" dirty="0">
                        <a:solidFill>
                          <a:schemeClr val="dk1"/>
                        </a:solidFill>
                        <a:latin typeface="+mj-lt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sng" dirty="0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Manuele Santos</a:t>
                      </a:r>
                      <a:endParaRPr sz="14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BR" sz="1400" b="1" dirty="0">
                          <a:solidFill>
                            <a:schemeClr val="dk1"/>
                          </a:solidFill>
                          <a:latin typeface="+mj-lt"/>
                          <a:ea typeface="Anaheim"/>
                          <a:cs typeface="Sora" pitchFamily="2" charset="0"/>
                          <a:sym typeface="Anaheim"/>
                        </a:rPr>
                        <a:t>Tecnologias Disponíveis no mercado</a:t>
                      </a:r>
                      <a:endParaRPr sz="1400" b="1" dirty="0">
                        <a:solidFill>
                          <a:schemeClr val="dk1"/>
                        </a:solidFill>
                        <a:latin typeface="+mj-lt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sng" dirty="0">
                          <a:solidFill>
                            <a:schemeClr val="bg1"/>
                          </a:solidFill>
                          <a:latin typeface="Sora" pitchFamily="2" charset="0"/>
                          <a:ea typeface="Anaheim"/>
                          <a:cs typeface="Sora" pitchFamily="2" charset="0"/>
                          <a:sym typeface="Anaheim"/>
                        </a:rPr>
                        <a:t>Nykoli Lucinda</a:t>
                      </a:r>
                      <a:endParaRPr sz="1400" b="1" u="sng" dirty="0">
                        <a:solidFill>
                          <a:schemeClr val="bg1"/>
                        </a:solidFill>
                        <a:latin typeface="Sora" pitchFamily="2" charset="0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dirty="0">
                          <a:solidFill>
                            <a:schemeClr val="dk1"/>
                          </a:solidFill>
                          <a:latin typeface="+mj-lt"/>
                          <a:ea typeface="Anaheim"/>
                          <a:cs typeface="Sora" pitchFamily="2" charset="0"/>
                          <a:sym typeface="Anaheim"/>
                        </a:rPr>
                        <a:t>Solução 2</a:t>
                      </a:r>
                      <a:endParaRPr sz="1400" b="1" dirty="0">
                        <a:solidFill>
                          <a:schemeClr val="dk1"/>
                        </a:solidFill>
                        <a:latin typeface="+mj-lt"/>
                        <a:ea typeface="Anaheim"/>
                        <a:cs typeface="Sora" pitchFamily="2" charset="0"/>
                        <a:sym typeface="Anahei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0" name="Group 9">
            <a:extLst>
              <a:ext uri="{FF2B5EF4-FFF2-40B4-BE49-F238E27FC236}">
                <a16:creationId xmlns:a16="http://schemas.microsoft.com/office/drawing/2014/main" id="{F75796B4-41DA-9E6A-E0DF-F1A5296CD0DE}"/>
              </a:ext>
            </a:extLst>
          </p:cNvPr>
          <p:cNvGrpSpPr/>
          <p:nvPr/>
        </p:nvGrpSpPr>
        <p:grpSpPr>
          <a:xfrm rot="15742485" flipH="1">
            <a:off x="306783" y="-1035394"/>
            <a:ext cx="834234" cy="2470201"/>
            <a:chOff x="-95720" y="0"/>
            <a:chExt cx="834234" cy="2470201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63E18D37-9047-D9DB-09B0-990CE4D22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89BB605F-CBFC-D657-47FC-7B953779A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DCE315CF-BBC9-8A9C-1CF8-3E91F2584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 err="1"/>
              <a:t>Introdução</a:t>
            </a:r>
            <a:endParaRPr lang="en-US" noProof="0" dirty="0"/>
          </a:p>
        </p:txBody>
      </p:sp>
      <p:sp>
        <p:nvSpPr>
          <p:cNvPr id="98" name="Google Shape;98;p3"/>
          <p:cNvSpPr txBox="1">
            <a:spLocks noGrp="1"/>
          </p:cNvSpPr>
          <p:nvPr>
            <p:ph type="body" idx="7"/>
          </p:nvPr>
        </p:nvSpPr>
        <p:spPr>
          <a:xfrm>
            <a:off x="962645" y="1571105"/>
            <a:ext cx="7282211" cy="278658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pt-BR" dirty="0"/>
              <a:t>Em muitos ambientes industriais, o controle de ferramentas ainda é realizado de forma manual e pouco organizada, o que gera problemas recorrentes como o sumiço de itens, atrasos nos processos e aumento de custos operacionais.</a:t>
            </a:r>
          </a:p>
          <a:p>
            <a:pPr lvl="0">
              <a:lnSpc>
                <a:spcPct val="150000"/>
              </a:lnSpc>
            </a:pPr>
            <a:endParaRPr lang="pt-BR" dirty="0"/>
          </a:p>
          <a:p>
            <a:pPr lvl="0">
              <a:lnSpc>
                <a:spcPct val="150000"/>
              </a:lnSpc>
            </a:pPr>
            <a:r>
              <a:rPr lang="pt-BR" dirty="0"/>
              <a:t>Diante desse cenário, propomos algumas soluções prática e de baixo custo para otimizar o controle de ferramentas, reduzir perdas e melhorar e atender o problema do nosso cliente.</a:t>
            </a:r>
            <a:br>
              <a:rPr lang="en-US" noProof="0" dirty="0"/>
            </a:br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5BD025F-935B-FB7E-200B-DC8217317F17}"/>
              </a:ext>
            </a:extLst>
          </p:cNvPr>
          <p:cNvGrpSpPr/>
          <p:nvPr/>
        </p:nvGrpSpPr>
        <p:grpSpPr>
          <a:xfrm rot="4456419" flipH="1">
            <a:off x="7868045" y="3858856"/>
            <a:ext cx="834234" cy="2470201"/>
            <a:chOff x="-95720" y="0"/>
            <a:chExt cx="834234" cy="2470201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277019E-EA7A-35D2-BDFA-1ED139E2C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96A65940-0440-0A20-2221-8F7C0DE9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A30A6124-97B3-52A3-53AB-052ABF317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742319D-997B-4C03-310A-AC0971C82CF1}"/>
              </a:ext>
            </a:extLst>
          </p:cNvPr>
          <p:cNvGrpSpPr/>
          <p:nvPr/>
        </p:nvGrpSpPr>
        <p:grpSpPr>
          <a:xfrm rot="14719495" flipH="1">
            <a:off x="201522" y="-1105622"/>
            <a:ext cx="840529" cy="2470201"/>
            <a:chOff x="-95720" y="-2892"/>
            <a:chExt cx="840529" cy="2470201"/>
          </a:xfrm>
        </p:grpSpPr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E2BB0CA8-E002-A881-20A4-D4F009126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295" y="-2892"/>
              <a:ext cx="738514" cy="24702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CDE7A2D2-9F63-91B7-7E3E-B2C4A4850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9B0E7D1B-7696-F8B2-D79B-4421FFD3F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96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 err="1"/>
              <a:t>Tecnologias</a:t>
            </a:r>
            <a:r>
              <a:rPr lang="en-US" noProof="0" dirty="0"/>
              <a:t> </a:t>
            </a:r>
            <a:r>
              <a:rPr lang="en-US" noProof="0" dirty="0" err="1"/>
              <a:t>disponíveis</a:t>
            </a:r>
            <a:r>
              <a:rPr lang="en-US" noProof="0" dirty="0"/>
              <a:t> no mercado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F4343E-B6B8-5C0E-6CE1-7D37F5D6A073}"/>
              </a:ext>
            </a:extLst>
          </p:cNvPr>
          <p:cNvGrpSpPr/>
          <p:nvPr/>
        </p:nvGrpSpPr>
        <p:grpSpPr>
          <a:xfrm>
            <a:off x="6830162" y="4417119"/>
            <a:ext cx="3228771" cy="880971"/>
            <a:chOff x="6830162" y="4325676"/>
            <a:chExt cx="3228771" cy="880971"/>
          </a:xfrm>
        </p:grpSpPr>
        <p:pic>
          <p:nvPicPr>
            <p:cNvPr id="2" name="Graphic 1">
              <a:extLst>
                <a:ext uri="{FF2B5EF4-FFF2-40B4-BE49-F238E27FC236}">
                  <a16:creationId xmlns:a16="http://schemas.microsoft.com/office/drawing/2014/main" id="{75A19C9E-1AFD-F2B9-E1B4-27AB330AD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0162" y="4325676"/>
              <a:ext cx="2724237" cy="815572"/>
            </a:xfrm>
            <a:prstGeom prst="rect">
              <a:avLst/>
            </a:prstGeom>
          </p:spPr>
        </p:pic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9CC7D8B3-3344-984F-DEB2-452F1CDEE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38724EE9-566D-6F52-59DC-56D72F010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AB41D383-6EA6-44F6-6064-5CA3E677D9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900" y="1592867"/>
            <a:ext cx="2091013" cy="27328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343C33D-4FF9-7FD7-99D2-B83C7AAA47C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6532"/>
          <a:stretch>
            <a:fillRect/>
          </a:stretch>
        </p:blipFill>
        <p:spPr>
          <a:xfrm>
            <a:off x="3661695" y="1578544"/>
            <a:ext cx="2091013" cy="27328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7B357FB-4810-FA9F-6764-A80B248B55F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b="4806"/>
          <a:stretch>
            <a:fillRect/>
          </a:stretch>
        </p:blipFill>
        <p:spPr>
          <a:xfrm>
            <a:off x="6599490" y="1592867"/>
            <a:ext cx="2091012" cy="27328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>
            <a:spLocks noGrp="1"/>
          </p:cNvSpPr>
          <p:nvPr>
            <p:ph type="body" idx="1"/>
          </p:nvPr>
        </p:nvSpPr>
        <p:spPr>
          <a:xfrm>
            <a:off x="779622" y="2115623"/>
            <a:ext cx="3266668" cy="2133648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dirty="0"/>
              <a:t>A primeira solução proposta consiste na utilização de QR Codes para o controle e gerenciamento das ferramentas</a:t>
            </a:r>
            <a:endParaRPr lang="en-US" noProof="0" dirty="0"/>
          </a:p>
        </p:txBody>
      </p:sp>
      <p:sp>
        <p:nvSpPr>
          <p:cNvPr id="125" name="Google Shape;125;p6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88778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dirty="0"/>
              <a:t>1° </a:t>
            </a:r>
            <a:r>
              <a:rPr lang="en-US" dirty="0" err="1"/>
              <a:t>Solução</a:t>
            </a:r>
            <a:r>
              <a:rPr lang="en-US" dirty="0"/>
              <a:t> </a:t>
            </a:r>
            <a:r>
              <a:rPr lang="en-US" dirty="0" err="1"/>
              <a:t>proposta</a:t>
            </a:r>
            <a:endParaRPr lang="en-US" noProof="0" dirty="0"/>
          </a:p>
        </p:txBody>
      </p:sp>
      <p:sp>
        <p:nvSpPr>
          <p:cNvPr id="126" name="Google Shape;126;p6"/>
          <p:cNvSpPr txBox="1">
            <a:spLocks noGrp="1"/>
          </p:cNvSpPr>
          <p:nvPr>
            <p:ph type="body" idx="3"/>
          </p:nvPr>
        </p:nvSpPr>
        <p:spPr>
          <a:xfrm>
            <a:off x="723900" y="1723141"/>
            <a:ext cx="3322390" cy="392482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dirty="0"/>
              <a:t>QR Code</a:t>
            </a:r>
            <a:endParaRPr lang="en-US" noProof="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B001A47-50B2-98DA-D94F-0B6B7335A57E}"/>
              </a:ext>
            </a:extLst>
          </p:cNvPr>
          <p:cNvGrpSpPr/>
          <p:nvPr/>
        </p:nvGrpSpPr>
        <p:grpSpPr>
          <a:xfrm rot="20728505">
            <a:off x="6831031" y="4318860"/>
            <a:ext cx="3227033" cy="887676"/>
            <a:chOff x="6831900" y="4318971"/>
            <a:chExt cx="3227033" cy="887676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13A4152F-4FB7-874A-F538-B3449B2B3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900" y="4318971"/>
              <a:ext cx="2724237" cy="815572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FF01BD0F-DD2D-197F-370A-842635466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E28E47AE-9F40-BC2B-5474-EA6A2FE21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D695EB69-9D77-13CF-16D7-138FEBB2EB52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53"/>
          <a:stretch>
            <a:fillRect/>
          </a:stretch>
        </p:blipFill>
        <p:spPr>
          <a:xfrm>
            <a:off x="5369867" y="955078"/>
            <a:ext cx="2845407" cy="32333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/>
              <a:t>2° </a:t>
            </a:r>
            <a:r>
              <a:rPr lang="en-US" noProof="0" dirty="0" err="1"/>
              <a:t>Solução</a:t>
            </a:r>
            <a:r>
              <a:rPr lang="en-US" noProof="0" dirty="0"/>
              <a:t> </a:t>
            </a:r>
            <a:r>
              <a:rPr lang="en-US" noProof="0" dirty="0" err="1"/>
              <a:t>Proposta</a:t>
            </a:r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F0D2106-0867-9916-63CC-86971DA3C443}"/>
              </a:ext>
            </a:extLst>
          </p:cNvPr>
          <p:cNvGrpSpPr/>
          <p:nvPr/>
        </p:nvGrpSpPr>
        <p:grpSpPr>
          <a:xfrm rot="569504" flipH="1">
            <a:off x="-497351" y="4598568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C82FE61F-30DC-6399-0A62-6C7B135A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7E1663BC-4FF5-CDD4-EE5A-5E0832081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E37AE330-81C4-FB78-884C-12AE1081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1AE897B-7875-EB9F-CF80-C1F18412CAC0}"/>
              </a:ext>
            </a:extLst>
          </p:cNvPr>
          <p:cNvGrpSpPr/>
          <p:nvPr/>
        </p:nvGrpSpPr>
        <p:grpSpPr>
          <a:xfrm rot="11700000" flipH="1">
            <a:off x="7603109" y="13472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6E7721F2-0331-E43E-C497-BC3AE2F7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16EA12E7-4999-5003-07A2-1C981DDCF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32895A88-A5DD-CA31-EC82-98D39AE27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25" name="Google Shape;123;p6">
            <a:extLst>
              <a:ext uri="{FF2B5EF4-FFF2-40B4-BE49-F238E27FC236}">
                <a16:creationId xmlns:a16="http://schemas.microsoft.com/office/drawing/2014/main" id="{015C3566-E619-7BED-DF95-12895FCB95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9622" y="2115623"/>
            <a:ext cx="3266668" cy="2133648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dirty="0"/>
              <a:t>A </a:t>
            </a:r>
            <a:r>
              <a:rPr lang="pt-BR" dirty="0" err="1"/>
              <a:t>tag</a:t>
            </a:r>
            <a:r>
              <a:rPr lang="pt-BR" dirty="0"/>
              <a:t> de identificação será empregada como mecanismo de controle dos usuários que acessarem o carrinho de ferramentas.</a:t>
            </a:r>
            <a:endParaRPr lang="en-US" noProof="0" dirty="0"/>
          </a:p>
        </p:txBody>
      </p:sp>
      <p:sp>
        <p:nvSpPr>
          <p:cNvPr id="26" name="Google Shape;126;p6">
            <a:extLst>
              <a:ext uri="{FF2B5EF4-FFF2-40B4-BE49-F238E27FC236}">
                <a16:creationId xmlns:a16="http://schemas.microsoft.com/office/drawing/2014/main" id="{E279A4DE-CBFB-1946-6B66-CEDC7E170256}"/>
              </a:ext>
            </a:extLst>
          </p:cNvPr>
          <p:cNvSpPr txBox="1">
            <a:spLocks/>
          </p:cNvSpPr>
          <p:nvPr/>
        </p:nvSpPr>
        <p:spPr>
          <a:xfrm>
            <a:off x="723900" y="1723141"/>
            <a:ext cx="3322390" cy="39248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bg1"/>
                </a:solidFill>
                <a:latin typeface="Abadi" panose="020B0604020104020204" pitchFamily="34" charset="0"/>
                <a:ea typeface="Abadi" panose="020B0604020104020204" pitchFamily="34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Tag de </a:t>
            </a:r>
            <a:r>
              <a:rPr lang="en-US" dirty="0" err="1"/>
              <a:t>identificação</a:t>
            </a:r>
            <a:endParaRPr lang="en-US" dirty="0"/>
          </a:p>
        </p:txBody>
      </p:sp>
      <p:pic>
        <p:nvPicPr>
          <p:cNvPr id="28" name="Imagem 27">
            <a:extLst>
              <a:ext uri="{FF2B5EF4-FFF2-40B4-BE49-F238E27FC236}">
                <a16:creationId xmlns:a16="http://schemas.microsoft.com/office/drawing/2014/main" id="{F231C901-D07D-8E5A-740F-336CD93F0E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55407" y="1441277"/>
            <a:ext cx="2791215" cy="28197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6BA260-0F20-27E3-F6B8-9F2764060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859" y="203045"/>
            <a:ext cx="7696200" cy="528927"/>
          </a:xfrm>
        </p:spPr>
        <p:txBody>
          <a:bodyPr/>
          <a:lstStyle/>
          <a:p>
            <a:r>
              <a:rPr lang="pt-BR" dirty="0"/>
              <a:t>Diagrama comparativo</a:t>
            </a:r>
          </a:p>
        </p:txBody>
      </p:sp>
      <p:pic>
        <p:nvPicPr>
          <p:cNvPr id="10" name="Imagem 9" descr="Linha do tempo&#10;&#10;O conteúdo gerado por IA pode estar incorreto.">
            <a:extLst>
              <a:ext uri="{FF2B5EF4-FFF2-40B4-BE49-F238E27FC236}">
                <a16:creationId xmlns:a16="http://schemas.microsoft.com/office/drawing/2014/main" id="{5C7CEDCE-7598-DA23-67D5-12B768378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859" y="846696"/>
            <a:ext cx="7438282" cy="4207594"/>
          </a:xfrm>
          <a:prstGeom prst="rect">
            <a:avLst/>
          </a:prstGeom>
        </p:spPr>
      </p:pic>
      <p:grpSp>
        <p:nvGrpSpPr>
          <p:cNvPr id="3" name="Group 19">
            <a:extLst>
              <a:ext uri="{FF2B5EF4-FFF2-40B4-BE49-F238E27FC236}">
                <a16:creationId xmlns:a16="http://schemas.microsoft.com/office/drawing/2014/main" id="{A9CEDF74-A5EF-CD59-FF47-24ECAECE8446}"/>
              </a:ext>
            </a:extLst>
          </p:cNvPr>
          <p:cNvGrpSpPr/>
          <p:nvPr/>
        </p:nvGrpSpPr>
        <p:grpSpPr>
          <a:xfrm rot="1747060" flipH="1">
            <a:off x="-1507205" y="4039192"/>
            <a:ext cx="3843695" cy="1130737"/>
            <a:chOff x="6833681" y="4319359"/>
            <a:chExt cx="3225252" cy="887288"/>
          </a:xfrm>
        </p:grpSpPr>
        <p:pic>
          <p:nvPicPr>
            <p:cNvPr id="4" name="Graphic 20">
              <a:extLst>
                <a:ext uri="{FF2B5EF4-FFF2-40B4-BE49-F238E27FC236}">
                  <a16:creationId xmlns:a16="http://schemas.microsoft.com/office/drawing/2014/main" id="{B723557F-D75A-24D5-9456-2CED479C0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3681" y="4319359"/>
              <a:ext cx="2724237" cy="815572"/>
            </a:xfrm>
            <a:prstGeom prst="rect">
              <a:avLst/>
            </a:prstGeom>
          </p:spPr>
        </p:pic>
        <p:pic>
          <p:nvPicPr>
            <p:cNvPr id="5" name="Graphic 21">
              <a:extLst>
                <a:ext uri="{FF2B5EF4-FFF2-40B4-BE49-F238E27FC236}">
                  <a16:creationId xmlns:a16="http://schemas.microsoft.com/office/drawing/2014/main" id="{C953C881-DF8E-BD12-8ED1-BE553BC10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6" name="Graphic 22">
              <a:extLst>
                <a:ext uri="{FF2B5EF4-FFF2-40B4-BE49-F238E27FC236}">
                  <a16:creationId xmlns:a16="http://schemas.microsoft.com/office/drawing/2014/main" id="{104938AC-0FEB-51B8-7003-6B583534F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7" name="Group 23">
            <a:extLst>
              <a:ext uri="{FF2B5EF4-FFF2-40B4-BE49-F238E27FC236}">
                <a16:creationId xmlns:a16="http://schemas.microsoft.com/office/drawing/2014/main" id="{704F5D80-A427-B2D9-6595-698497C3CEF3}"/>
              </a:ext>
            </a:extLst>
          </p:cNvPr>
          <p:cNvGrpSpPr/>
          <p:nvPr/>
        </p:nvGrpSpPr>
        <p:grpSpPr>
          <a:xfrm rot="11758183" flipH="1">
            <a:off x="7171010" y="-90060"/>
            <a:ext cx="3161133" cy="869447"/>
            <a:chOff x="6834271" y="4319727"/>
            <a:chExt cx="3224662" cy="886920"/>
          </a:xfrm>
        </p:grpSpPr>
        <p:pic>
          <p:nvPicPr>
            <p:cNvPr id="8" name="Graphic 24">
              <a:extLst>
                <a:ext uri="{FF2B5EF4-FFF2-40B4-BE49-F238E27FC236}">
                  <a16:creationId xmlns:a16="http://schemas.microsoft.com/office/drawing/2014/main" id="{5295C811-0C5F-DE8B-946F-11EFC1F21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271" y="4319727"/>
              <a:ext cx="2724237" cy="815572"/>
            </a:xfrm>
            <a:prstGeom prst="rect">
              <a:avLst/>
            </a:prstGeom>
          </p:spPr>
        </p:pic>
        <p:pic>
          <p:nvPicPr>
            <p:cNvPr id="9" name="Graphic 25">
              <a:extLst>
                <a:ext uri="{FF2B5EF4-FFF2-40B4-BE49-F238E27FC236}">
                  <a16:creationId xmlns:a16="http://schemas.microsoft.com/office/drawing/2014/main" id="{C7FB7EEC-7C1F-3F69-8E9E-097CCF254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11" name="Graphic 26">
              <a:extLst>
                <a:ext uri="{FF2B5EF4-FFF2-40B4-BE49-F238E27FC236}">
                  <a16:creationId xmlns:a16="http://schemas.microsoft.com/office/drawing/2014/main" id="{20DC9606-46F7-8C46-359D-F63F64CA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37458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/>
              <a:t>Custos </a:t>
            </a:r>
            <a:r>
              <a:rPr lang="en-US" noProof="0" dirty="0" err="1"/>
              <a:t>estimados</a:t>
            </a:r>
            <a:r>
              <a:rPr lang="en-US" noProof="0" dirty="0"/>
              <a:t> para o </a:t>
            </a:r>
            <a:r>
              <a:rPr lang="en-US" noProof="0" dirty="0" err="1"/>
              <a:t>projeto</a:t>
            </a:r>
            <a:endParaRPr lang="en-US" noProof="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E1F91BE-F3D2-0E06-8800-79C2D74E13E7}"/>
              </a:ext>
            </a:extLst>
          </p:cNvPr>
          <p:cNvGrpSpPr/>
          <p:nvPr/>
        </p:nvGrpSpPr>
        <p:grpSpPr>
          <a:xfrm rot="1747060" flipH="1">
            <a:off x="-1808066" y="4163282"/>
            <a:ext cx="4762657" cy="1153902"/>
            <a:chOff x="6833681" y="4319359"/>
            <a:chExt cx="3225252" cy="887288"/>
          </a:xfrm>
        </p:grpSpPr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07A9EEF4-E4BE-53CC-A8FA-8C1F3CA66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3681" y="4319359"/>
              <a:ext cx="2724237" cy="815572"/>
            </a:xfrm>
            <a:prstGeom prst="rect">
              <a:avLst/>
            </a:prstGeom>
          </p:spPr>
        </p:pic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5EABBCDB-55DB-129E-85B6-0BBDF5847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9AC9AB6C-79F5-FAA7-646B-6786D799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2092CA0-279C-8C3A-A55A-AE152E9FA4FC}"/>
              </a:ext>
            </a:extLst>
          </p:cNvPr>
          <p:cNvGrpSpPr/>
          <p:nvPr/>
        </p:nvGrpSpPr>
        <p:grpSpPr>
          <a:xfrm rot="12877556" flipH="1">
            <a:off x="7171010" y="-90060"/>
            <a:ext cx="3161133" cy="869447"/>
            <a:chOff x="6834271" y="4319727"/>
            <a:chExt cx="3224662" cy="886920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46D753E-72A0-56DE-065D-5ADA1834D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271" y="4319727"/>
              <a:ext cx="2724237" cy="815572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793C4F18-3B28-2475-A67F-FE35A0C1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4E183DAF-4863-4FC6-5418-04A1C0911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78483E29-AC2E-C8E2-AC20-E135BE5D27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724617"/>
              </p:ext>
            </p:extLst>
          </p:nvPr>
        </p:nvGraphicFramePr>
        <p:xfrm>
          <a:off x="773151" y="1320800"/>
          <a:ext cx="7646948" cy="2210199"/>
        </p:xfrm>
        <a:graphic>
          <a:graphicData uri="http://schemas.openxmlformats.org/drawingml/2006/table">
            <a:tbl>
              <a:tblPr>
                <a:tableStyleId>{A6DF7B9C-EBDF-46A0-83E7-B09A4955A7FC}</a:tableStyleId>
              </a:tblPr>
              <a:tblGrid>
                <a:gridCol w="1062917">
                  <a:extLst>
                    <a:ext uri="{9D8B030D-6E8A-4147-A177-3AD203B41FA5}">
                      <a16:colId xmlns:a16="http://schemas.microsoft.com/office/drawing/2014/main" val="1611976003"/>
                    </a:ext>
                  </a:extLst>
                </a:gridCol>
                <a:gridCol w="1493872">
                  <a:extLst>
                    <a:ext uri="{9D8B030D-6E8A-4147-A177-3AD203B41FA5}">
                      <a16:colId xmlns:a16="http://schemas.microsoft.com/office/drawing/2014/main" val="742428160"/>
                    </a:ext>
                  </a:extLst>
                </a:gridCol>
                <a:gridCol w="786071">
                  <a:extLst>
                    <a:ext uri="{9D8B030D-6E8A-4147-A177-3AD203B41FA5}">
                      <a16:colId xmlns:a16="http://schemas.microsoft.com/office/drawing/2014/main" val="687137205"/>
                    </a:ext>
                  </a:extLst>
                </a:gridCol>
                <a:gridCol w="789639">
                  <a:extLst>
                    <a:ext uri="{9D8B030D-6E8A-4147-A177-3AD203B41FA5}">
                      <a16:colId xmlns:a16="http://schemas.microsoft.com/office/drawing/2014/main" val="555831336"/>
                    </a:ext>
                  </a:extLst>
                </a:gridCol>
                <a:gridCol w="1123289">
                  <a:extLst>
                    <a:ext uri="{9D8B030D-6E8A-4147-A177-3AD203B41FA5}">
                      <a16:colId xmlns:a16="http://schemas.microsoft.com/office/drawing/2014/main" val="2952624732"/>
                    </a:ext>
                  </a:extLst>
                </a:gridCol>
                <a:gridCol w="1568156">
                  <a:extLst>
                    <a:ext uri="{9D8B030D-6E8A-4147-A177-3AD203B41FA5}">
                      <a16:colId xmlns:a16="http://schemas.microsoft.com/office/drawing/2014/main" val="2815983744"/>
                    </a:ext>
                  </a:extLst>
                </a:gridCol>
                <a:gridCol w="823004">
                  <a:extLst>
                    <a:ext uri="{9D8B030D-6E8A-4147-A177-3AD203B41FA5}">
                      <a16:colId xmlns:a16="http://schemas.microsoft.com/office/drawing/2014/main" val="3219748428"/>
                    </a:ext>
                  </a:extLst>
                </a:gridCol>
              </a:tblGrid>
              <a:tr h="260247">
                <a:tc gridSpan="7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600" u="none" strike="noStrike">
                          <a:effectLst/>
                        </a:rPr>
                        <a:t>Planilha Preenchida – Exemplos</a:t>
                      </a:r>
                      <a:endParaRPr lang="pt-BR" sz="16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712732"/>
                  </a:ext>
                </a:extLst>
              </a:tr>
              <a:tr h="18828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b"/>
                </a:tc>
                <a:extLst>
                  <a:ext uri="{0D108BD9-81ED-4DB2-BD59-A6C34878D82A}">
                    <a16:rowId xmlns:a16="http://schemas.microsoft.com/office/drawing/2014/main" val="1671447334"/>
                  </a:ext>
                </a:extLst>
              </a:tr>
              <a:tr h="320304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Item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Modelo / Referência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Fornecedor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Preço Unitário (R$)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Transporte / Instalação (R$)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Observações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Total Estimado (R$)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extLst>
                  <a:ext uri="{0D108BD9-81ED-4DB2-BD59-A6C34878D82A}">
                    <a16:rowId xmlns:a16="http://schemas.microsoft.com/office/drawing/2014/main" val="4285066453"/>
                  </a:ext>
                </a:extLst>
              </a:tr>
              <a:tr h="320304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Armário inteligente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Smart System 1 Porta Tramontina PRO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 Tramontina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8.861,40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500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Frete SP + montagem básica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9.361,40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extLst>
                  <a:ext uri="{0D108BD9-81ED-4DB2-BD59-A6C34878D82A}">
                    <a16:rowId xmlns:a16="http://schemas.microsoft.com/office/drawing/2014/main" val="166879533"/>
                  </a:ext>
                </a:extLst>
              </a:tr>
              <a:tr h="320304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 dirty="0">
                          <a:effectLst/>
                        </a:rPr>
                        <a:t>Armário 2 portas com visor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Smart System 2 Portas + Visores Tramontina PRO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Tramontina PRO 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13.353,82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600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Estrutura robusta, maior exigência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 dirty="0">
                          <a:effectLst/>
                        </a:rPr>
                        <a:t>13.953,82</a:t>
                      </a:r>
                      <a:endParaRPr lang="pt-BR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extLst>
                  <a:ext uri="{0D108BD9-81ED-4DB2-BD59-A6C34878D82A}">
                    <a16:rowId xmlns:a16="http://schemas.microsoft.com/office/drawing/2014/main" val="3782118102"/>
                  </a:ext>
                </a:extLst>
              </a:tr>
              <a:tr h="480456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Sistema/trava inteligente SICEC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Totem / travas inteligentes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Celmar / Sicec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11.500,00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3.453,82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Valor total baseado em catálogo, depende do nº de posições (75, 480, 750)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14.953,82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extLst>
                  <a:ext uri="{0D108BD9-81ED-4DB2-BD59-A6C34878D82A}">
                    <a16:rowId xmlns:a16="http://schemas.microsoft.com/office/drawing/2014/main" val="3386594742"/>
                  </a:ext>
                </a:extLst>
              </a:tr>
              <a:tr h="320304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Adaptação p/ carrinho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 dirty="0">
                          <a:effectLst/>
                        </a:rPr>
                        <a:t>Biometria / TAG ou </a:t>
                      </a:r>
                      <a:r>
                        <a:rPr lang="pt-BR" sz="1000" u="none" strike="noStrike">
                          <a:effectLst/>
                        </a:rPr>
                        <a:t>Qrcode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 dirty="0">
                          <a:effectLst/>
                        </a:rPr>
                        <a:t>Alunos PEA 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 dirty="0">
                          <a:effectLst/>
                        </a:rPr>
                        <a:t>1.500,00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 dirty="0">
                          <a:effectLst/>
                        </a:rPr>
                        <a:t>500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000" u="none" strike="noStrike">
                          <a:effectLst/>
                        </a:rPr>
                        <a:t>Escopo inicial em estudo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000" u="none" strike="noStrike" dirty="0">
                          <a:effectLst/>
                        </a:rPr>
                        <a:t>2.000,00</a:t>
                      </a:r>
                      <a:endParaRPr lang="pt-BR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673" marR="6673" marT="6673" marB="0" anchor="ctr"/>
                </a:tc>
                <a:extLst>
                  <a:ext uri="{0D108BD9-81ED-4DB2-BD59-A6C34878D82A}">
                    <a16:rowId xmlns:a16="http://schemas.microsoft.com/office/drawing/2014/main" val="4289226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6887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nsulting with Morph Transition by Slidesgo">
  <a:themeElements>
    <a:clrScheme name="Custom 3">
      <a:dk1>
        <a:srgbClr val="000000"/>
      </a:dk1>
      <a:lt1>
        <a:srgbClr val="2C2A96"/>
      </a:lt1>
      <a:dk2>
        <a:srgbClr val="FFFFFF"/>
      </a:dk2>
      <a:lt2>
        <a:srgbClr val="667EF1"/>
      </a:lt2>
      <a:accent1>
        <a:srgbClr val="B2BE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284</Words>
  <Application>Microsoft Office PowerPoint</Application>
  <PresentationFormat>Apresentação na tela (16:9)</PresentationFormat>
  <Paragraphs>63</Paragraphs>
  <Slides>10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Arial</vt:lpstr>
      <vt:lpstr>Abadi</vt:lpstr>
      <vt:lpstr>Aptos Narrow</vt:lpstr>
      <vt:lpstr>Sora</vt:lpstr>
      <vt:lpstr>Arial Nova</vt:lpstr>
      <vt:lpstr>Bebas Neue</vt:lpstr>
      <vt:lpstr>Consulting with Morph Transition by Slidesgo</vt:lpstr>
      <vt:lpstr>Projeto controle de ferramentas</vt:lpstr>
      <vt:lpstr>Cliente: Aernnova</vt:lpstr>
      <vt:lpstr>Responsabilidades</vt:lpstr>
      <vt:lpstr>Introdução</vt:lpstr>
      <vt:lpstr>Tecnologias disponíveis no mercado</vt:lpstr>
      <vt:lpstr>1° Solução proposta</vt:lpstr>
      <vt:lpstr>2° Solução Proposta</vt:lpstr>
      <vt:lpstr>Diagrama comparativo</vt:lpstr>
      <vt:lpstr>Custos estimados para o projeto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Consulting with Morph Transition</dc:title>
  <cp:lastModifiedBy>Nykoli Lucinda</cp:lastModifiedBy>
  <cp:revision>9</cp:revision>
  <dcterms:created xsi:type="dcterms:W3CDTF">2021-10-12T08:06:43Z</dcterms:created>
  <dcterms:modified xsi:type="dcterms:W3CDTF">2025-12-01T00:07:22Z</dcterms:modified>
</cp:coreProperties>
</file>